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0" r:id="rId8"/>
    <p:sldId id="271" r:id="rId9"/>
    <p:sldId id="264" r:id="rId10"/>
    <p:sldId id="265" r:id="rId11"/>
    <p:sldId id="267" r:id="rId12"/>
    <p:sldId id="268" r:id="rId13"/>
    <p:sldId id="269" r:id="rId14"/>
    <p:sldId id="262"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98C5-8543-391C-0F94-D6A32E7396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616C44-8AD7-AA6E-9FBE-8300120A2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537249-A97E-5652-6E52-34534B7408DF}"/>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B9CF90A4-95EA-081A-D399-4E5176540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12E9C4-20F4-0351-6A05-F1E83B46E7BA}"/>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18443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2B94-0C8A-9C3F-3C9B-A1C5562BFE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134965-1DC5-316B-78D6-EEE8CB974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4018F-D30B-B678-DE52-4D64F67C6CD2}"/>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091EA582-5525-DC12-03CE-ED535E2D0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F3463E-07A0-63F6-ECA2-D0F2D3CC4D62}"/>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1043027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4D47DA-00D4-57E4-EDC2-AFD58CD5BC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A87FFA-4B1F-6822-3D64-A7B66B9B4B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EBE7B-1E3E-EBFD-FC17-3B3896C74827}"/>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BE7D5D63-8AF1-9CCE-C12B-D1EFE57A18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A1DE8-72D5-37F3-46DD-E1BE78EDB9FD}"/>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93136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A156-38C7-34FE-AF18-0E2227C208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487CC4-6024-6002-9FA8-6AEB5DD87D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A90805-85B9-8152-CCBC-652265BC759E}"/>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F22782F3-BF4F-04E1-2F7E-2967EB1BFA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9D27F1-94D2-2D90-5BF1-FB37F567032C}"/>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4380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0613-8071-123E-6ACF-641D39BB1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D947E1-3E43-2CCE-D63D-32AFEB099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98306-D764-9F8A-F4E8-5394AB13E48C}"/>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94D2ECD0-AD13-944F-0576-25A1EE1584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CBE266-598A-B5E7-0C4C-04ED251B27F3}"/>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2026452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AA0-8D72-ED0E-A330-D7A4B4BF9F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8F25B3-C559-B5D4-6E86-9C14937FE4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CC9B78-CEF8-9B08-280E-7D32510EB5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192C2D-6BEB-309F-1476-E265B2A55C49}"/>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6" name="Footer Placeholder 5">
            <a:extLst>
              <a:ext uri="{FF2B5EF4-FFF2-40B4-BE49-F238E27FC236}">
                <a16:creationId xmlns:a16="http://schemas.microsoft.com/office/drawing/2014/main" id="{106CC20D-3760-B227-7DA4-23CF05048E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C59B3D-970A-6052-5015-5E1FB75CB8BB}"/>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3478183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716A-EB0E-B43C-4F50-366C18FC27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FFD548-C8C2-BB46-3A91-AFBC855BC5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92CE2-3CF4-2C1B-30F5-77C6BF2F2B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2C789DF-F227-7621-EE9F-D4DC98DA5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7C0F67-0DF1-F29E-3694-B89DFC4693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A480FD-F238-FA7C-1E21-FB0BBDE3EF90}"/>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8" name="Footer Placeholder 7">
            <a:extLst>
              <a:ext uri="{FF2B5EF4-FFF2-40B4-BE49-F238E27FC236}">
                <a16:creationId xmlns:a16="http://schemas.microsoft.com/office/drawing/2014/main" id="{88DEE6A5-2D15-23CD-4481-EC54C14C4B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B630F3-C820-2CF4-15B2-9D4D6594D5D2}"/>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2987783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E8F9-CFEE-3F8D-07E8-52A12B7B8A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7106B4-0302-5084-5E69-B0B2F1C91E72}"/>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4" name="Footer Placeholder 3">
            <a:extLst>
              <a:ext uri="{FF2B5EF4-FFF2-40B4-BE49-F238E27FC236}">
                <a16:creationId xmlns:a16="http://schemas.microsoft.com/office/drawing/2014/main" id="{E9229171-61C4-A819-E9B2-2E88D13066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27D6D62-E013-9107-5542-B102F376C6D1}"/>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62113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CCB08-CD94-C272-0432-835A5C7DB80B}"/>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3" name="Footer Placeholder 2">
            <a:extLst>
              <a:ext uri="{FF2B5EF4-FFF2-40B4-BE49-F238E27FC236}">
                <a16:creationId xmlns:a16="http://schemas.microsoft.com/office/drawing/2014/main" id="{18534624-C590-CBD7-EF58-B8747A0EBB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C23843-3FA7-DA57-7268-5B56437CC4C0}"/>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321980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D11F-E78D-6C41-5D4D-E40A4D43B1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15894D-E042-A69E-5415-4E04863DA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B210188-230B-6811-E103-09A346A4C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6F4129-8568-576C-9CA1-1C995240A479}"/>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6" name="Footer Placeholder 5">
            <a:extLst>
              <a:ext uri="{FF2B5EF4-FFF2-40B4-BE49-F238E27FC236}">
                <a16:creationId xmlns:a16="http://schemas.microsoft.com/office/drawing/2014/main" id="{C79EACDD-D794-3B3A-B597-F525944EC9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46B498-4EB5-5D55-4C70-7B768144EE96}"/>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4060068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E84A-BD4C-C21F-B16B-0589841FC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461EBB-BBF1-E617-E78C-D0852D727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45C2BC-1F4C-0C60-613D-B39E50B25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70D2D-78E7-ED56-1D66-3C0518ECAB7B}"/>
              </a:ext>
            </a:extLst>
          </p:cNvPr>
          <p:cNvSpPr>
            <a:spLocks noGrp="1"/>
          </p:cNvSpPr>
          <p:nvPr>
            <p:ph type="dt" sz="half" idx="10"/>
          </p:nvPr>
        </p:nvSpPr>
        <p:spPr/>
        <p:txBody>
          <a:bodyPr/>
          <a:lstStyle/>
          <a:p>
            <a:fld id="{F8D3BCC9-EF8C-4FB4-93EF-6D1747911684}" type="datetimeFigureOut">
              <a:rPr lang="en-IN" smtClean="0"/>
              <a:t>17-05-2024</a:t>
            </a:fld>
            <a:endParaRPr lang="en-IN"/>
          </a:p>
        </p:txBody>
      </p:sp>
      <p:sp>
        <p:nvSpPr>
          <p:cNvPr id="6" name="Footer Placeholder 5">
            <a:extLst>
              <a:ext uri="{FF2B5EF4-FFF2-40B4-BE49-F238E27FC236}">
                <a16:creationId xmlns:a16="http://schemas.microsoft.com/office/drawing/2014/main" id="{CEFBB6A4-6079-06C9-C532-06114258CB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991D6F-549E-15B7-A68A-7D85804372DE}"/>
              </a:ext>
            </a:extLst>
          </p:cNvPr>
          <p:cNvSpPr>
            <a:spLocks noGrp="1"/>
          </p:cNvSpPr>
          <p:nvPr>
            <p:ph type="sldNum" sz="quarter" idx="12"/>
          </p:nvPr>
        </p:nvSpPr>
        <p:spPr/>
        <p:txBody>
          <a:bodyPr/>
          <a:lstStyle/>
          <a:p>
            <a:fld id="{3E8555AC-4547-45F8-9EBD-9D67FAB263B8}" type="slidenum">
              <a:rPr lang="en-IN" smtClean="0"/>
              <a:t>‹#›</a:t>
            </a:fld>
            <a:endParaRPr lang="en-IN"/>
          </a:p>
        </p:txBody>
      </p:sp>
    </p:spTree>
    <p:extLst>
      <p:ext uri="{BB962C8B-B14F-4D97-AF65-F5344CB8AC3E}">
        <p14:creationId xmlns:p14="http://schemas.microsoft.com/office/powerpoint/2010/main" val="2626762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A6B0A5-C5DD-5649-175F-822A3E923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603C11-9686-E5EC-7ECE-D8BCCBFEF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CA3FD4-1EC5-15F8-7BD6-6A0028FD3B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D3BCC9-EF8C-4FB4-93EF-6D1747911684}" type="datetimeFigureOut">
              <a:rPr lang="en-IN" smtClean="0"/>
              <a:t>17-05-2024</a:t>
            </a:fld>
            <a:endParaRPr lang="en-IN"/>
          </a:p>
        </p:txBody>
      </p:sp>
      <p:sp>
        <p:nvSpPr>
          <p:cNvPr id="5" name="Footer Placeholder 4">
            <a:extLst>
              <a:ext uri="{FF2B5EF4-FFF2-40B4-BE49-F238E27FC236}">
                <a16:creationId xmlns:a16="http://schemas.microsoft.com/office/drawing/2014/main" id="{200B896E-A4B3-7DE9-6A86-95EFBD30A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C11C28-72BB-4705-1171-C219ED7FB8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555AC-4547-45F8-9EBD-9D67FAB263B8}" type="slidenum">
              <a:rPr lang="en-IN" smtClean="0"/>
              <a:t>‹#›</a:t>
            </a:fld>
            <a:endParaRPr lang="en-IN"/>
          </a:p>
        </p:txBody>
      </p:sp>
    </p:spTree>
    <p:extLst>
      <p:ext uri="{BB962C8B-B14F-4D97-AF65-F5344CB8AC3E}">
        <p14:creationId xmlns:p14="http://schemas.microsoft.com/office/powerpoint/2010/main" val="2299964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819A-F3FF-220D-25B6-ED61ACFEE13E}"/>
              </a:ext>
            </a:extLst>
          </p:cNvPr>
          <p:cNvSpPr>
            <a:spLocks noGrp="1"/>
          </p:cNvSpPr>
          <p:nvPr>
            <p:ph type="ctrTitle"/>
          </p:nvPr>
        </p:nvSpPr>
        <p:spPr>
          <a:xfrm>
            <a:off x="1524000" y="277587"/>
            <a:ext cx="9144000" cy="1943100"/>
          </a:xfrm>
        </p:spPr>
        <p:txBody>
          <a:bodyPr/>
          <a:lstStyle/>
          <a:p>
            <a:r>
              <a:rPr lang="en-IN" b="1" u="sng" dirty="0">
                <a:latin typeface="Times New Roman" panose="02020603050405020304" pitchFamily="18" charset="0"/>
                <a:cs typeface="Times New Roman" panose="02020603050405020304" pitchFamily="18" charset="0"/>
              </a:rPr>
              <a:t>Major project </a:t>
            </a:r>
            <a:br>
              <a:rPr lang="en-IN" b="1" u="sng" dirty="0">
                <a:latin typeface="Times New Roman" panose="02020603050405020304" pitchFamily="18" charset="0"/>
                <a:cs typeface="Times New Roman" panose="02020603050405020304" pitchFamily="18" charset="0"/>
              </a:rPr>
            </a:br>
            <a:r>
              <a:rPr lang="en-IN" b="1" u="sng" dirty="0">
                <a:latin typeface="Times New Roman" panose="02020603050405020304" pitchFamily="18" charset="0"/>
                <a:cs typeface="Times New Roman" panose="02020603050405020304" pitchFamily="18" charset="0"/>
              </a:rPr>
              <a:t>“AzureChat Bookscape </a:t>
            </a:r>
          </a:p>
        </p:txBody>
      </p:sp>
      <p:sp>
        <p:nvSpPr>
          <p:cNvPr id="3" name="Subtitle 2">
            <a:extLst>
              <a:ext uri="{FF2B5EF4-FFF2-40B4-BE49-F238E27FC236}">
                <a16:creationId xmlns:a16="http://schemas.microsoft.com/office/drawing/2014/main" id="{EB9BFFF4-52BE-F316-352D-375FDA264176}"/>
              </a:ext>
            </a:extLst>
          </p:cNvPr>
          <p:cNvSpPr>
            <a:spLocks noGrp="1"/>
          </p:cNvSpPr>
          <p:nvPr>
            <p:ph type="subTitle" idx="1"/>
          </p:nvPr>
        </p:nvSpPr>
        <p:spPr/>
        <p:txBody>
          <a:bodyPr>
            <a:normAutofit/>
          </a:bodyPr>
          <a:lstStyle/>
          <a:p>
            <a:pPr algn="l"/>
            <a:r>
              <a:rPr lang="en-IN" dirty="0">
                <a:latin typeface="Times New Roman" panose="02020603050405020304" pitchFamily="18" charset="0"/>
                <a:cs typeface="Times New Roman" panose="02020603050405020304" pitchFamily="18" charset="0"/>
              </a:rPr>
              <a:t>Submitted By –                                           Submitted To –  </a:t>
            </a:r>
          </a:p>
          <a:p>
            <a:pPr algn="l"/>
            <a:r>
              <a:rPr lang="en-IN" dirty="0">
                <a:latin typeface="Times New Roman" panose="02020603050405020304" pitchFamily="18" charset="0"/>
                <a:cs typeface="Times New Roman" panose="02020603050405020304" pitchFamily="18" charset="0"/>
              </a:rPr>
              <a:t>Name – Vishwajeet Singh                          Supervisor – </a:t>
            </a:r>
            <a:r>
              <a:rPr lang="en-IN" dirty="0" err="1">
                <a:latin typeface="Times New Roman" panose="02020603050405020304" pitchFamily="18" charset="0"/>
                <a:cs typeface="Times New Roman" panose="02020603050405020304" pitchFamily="18" charset="0"/>
              </a:rPr>
              <a:t>Mr.Tabrej</a:t>
            </a:r>
            <a:r>
              <a:rPr lang="en-IN" dirty="0">
                <a:latin typeface="Times New Roman" panose="02020603050405020304" pitchFamily="18" charset="0"/>
                <a:cs typeface="Times New Roman" panose="02020603050405020304" pitchFamily="18" charset="0"/>
              </a:rPr>
              <a:t> Ahmad</a:t>
            </a:r>
          </a:p>
          <a:p>
            <a:pPr algn="l"/>
            <a:r>
              <a:rPr lang="en-IN" dirty="0">
                <a:latin typeface="Times New Roman" panose="02020603050405020304" pitchFamily="18" charset="0"/>
                <a:cs typeface="Times New Roman" panose="02020603050405020304" pitchFamily="18" charset="0"/>
              </a:rPr>
              <a:t>Enrollment No – 2020-310-238</a:t>
            </a:r>
          </a:p>
        </p:txBody>
      </p:sp>
    </p:spTree>
    <p:extLst>
      <p:ext uri="{BB962C8B-B14F-4D97-AF65-F5344CB8AC3E}">
        <p14:creationId xmlns:p14="http://schemas.microsoft.com/office/powerpoint/2010/main" val="25544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65EC-EB76-E8C6-C9E9-87A9C82B53D8}"/>
              </a:ext>
            </a:extLst>
          </p:cNvPr>
          <p:cNvSpPr>
            <a:spLocks noGrp="1"/>
          </p:cNvSpPr>
          <p:nvPr>
            <p:ph type="title"/>
          </p:nvPr>
        </p:nvSpPr>
        <p:spPr>
          <a:xfrm>
            <a:off x="838200" y="365126"/>
            <a:ext cx="10515600" cy="946604"/>
          </a:xfrm>
        </p:spPr>
        <p:txBody>
          <a:bodyPr>
            <a:normAutofit/>
          </a:bodyPr>
          <a:lstStyle/>
          <a:p>
            <a:r>
              <a:rPr lang="en-IN" dirty="0">
                <a:latin typeface="Times New Roman" panose="02020603050405020304" pitchFamily="18" charset="0"/>
                <a:cs typeface="Times New Roman" panose="02020603050405020304" pitchFamily="18" charset="0"/>
              </a:rPr>
              <a:t>SCREENSHOT</a:t>
            </a:r>
          </a:p>
        </p:txBody>
      </p:sp>
      <p:pic>
        <p:nvPicPr>
          <p:cNvPr id="6" name="Picture 5">
            <a:extLst>
              <a:ext uri="{FF2B5EF4-FFF2-40B4-BE49-F238E27FC236}">
                <a16:creationId xmlns:a16="http://schemas.microsoft.com/office/drawing/2014/main" id="{6C31DDCB-EC3E-40CC-9ADD-2CD85D20D94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185" y="1778653"/>
            <a:ext cx="5653815" cy="3533775"/>
          </a:xfrm>
          <a:prstGeom prst="rect">
            <a:avLst/>
          </a:prstGeom>
          <a:noFill/>
          <a:ln>
            <a:noFill/>
          </a:ln>
        </p:spPr>
      </p:pic>
      <p:pic>
        <p:nvPicPr>
          <p:cNvPr id="7" name="Picture 6">
            <a:extLst>
              <a:ext uri="{FF2B5EF4-FFF2-40B4-BE49-F238E27FC236}">
                <a16:creationId xmlns:a16="http://schemas.microsoft.com/office/drawing/2014/main" id="{A0815A29-1B57-4916-9AD9-8D3D1A53CF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153" y="1778653"/>
            <a:ext cx="5653815" cy="3533775"/>
          </a:xfrm>
          <a:prstGeom prst="rect">
            <a:avLst/>
          </a:prstGeom>
          <a:noFill/>
          <a:ln>
            <a:noFill/>
          </a:ln>
        </p:spPr>
      </p:pic>
    </p:spTree>
    <p:extLst>
      <p:ext uri="{BB962C8B-B14F-4D97-AF65-F5344CB8AC3E}">
        <p14:creationId xmlns:p14="http://schemas.microsoft.com/office/powerpoint/2010/main" val="172277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19F463-36C7-4E67-A7A0-C495DD0DB66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58" y="1348347"/>
            <a:ext cx="5741895" cy="3533775"/>
          </a:xfrm>
          <a:prstGeom prst="rect">
            <a:avLst/>
          </a:prstGeom>
          <a:noFill/>
          <a:ln>
            <a:noFill/>
          </a:ln>
        </p:spPr>
      </p:pic>
      <p:pic>
        <p:nvPicPr>
          <p:cNvPr id="3" name="Picture 2">
            <a:extLst>
              <a:ext uri="{FF2B5EF4-FFF2-40B4-BE49-F238E27FC236}">
                <a16:creationId xmlns:a16="http://schemas.microsoft.com/office/drawing/2014/main" id="{DC420A43-7E19-49B5-B0A2-2DBC2C975B6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647" y="1348347"/>
            <a:ext cx="5741895" cy="3524250"/>
          </a:xfrm>
          <a:prstGeom prst="rect">
            <a:avLst/>
          </a:prstGeom>
          <a:noFill/>
          <a:ln>
            <a:noFill/>
          </a:ln>
        </p:spPr>
      </p:pic>
    </p:spTree>
    <p:extLst>
      <p:ext uri="{BB962C8B-B14F-4D97-AF65-F5344CB8AC3E}">
        <p14:creationId xmlns:p14="http://schemas.microsoft.com/office/powerpoint/2010/main" val="383943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03AB8-2C3E-48F6-997F-90DD317FF0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782" y="1662112"/>
            <a:ext cx="5622889" cy="3533775"/>
          </a:xfrm>
          <a:prstGeom prst="rect">
            <a:avLst/>
          </a:prstGeom>
          <a:noFill/>
          <a:ln>
            <a:noFill/>
          </a:ln>
        </p:spPr>
      </p:pic>
      <p:pic>
        <p:nvPicPr>
          <p:cNvPr id="3" name="Picture 2">
            <a:extLst>
              <a:ext uri="{FF2B5EF4-FFF2-40B4-BE49-F238E27FC236}">
                <a16:creationId xmlns:a16="http://schemas.microsoft.com/office/drawing/2014/main" id="{9CAB2626-536E-4D2A-B7CB-D46BFBCC9C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6329" y="1662111"/>
            <a:ext cx="5633870" cy="3533775"/>
          </a:xfrm>
          <a:prstGeom prst="rect">
            <a:avLst/>
          </a:prstGeom>
          <a:noFill/>
          <a:ln>
            <a:noFill/>
          </a:ln>
        </p:spPr>
      </p:pic>
    </p:spTree>
    <p:extLst>
      <p:ext uri="{BB962C8B-B14F-4D97-AF65-F5344CB8AC3E}">
        <p14:creationId xmlns:p14="http://schemas.microsoft.com/office/powerpoint/2010/main" val="3243425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3BB368-10E5-4584-A789-1629A416D4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29" y="1662112"/>
            <a:ext cx="5773271" cy="3533775"/>
          </a:xfrm>
          <a:prstGeom prst="rect">
            <a:avLst/>
          </a:prstGeom>
          <a:noFill/>
          <a:ln>
            <a:noFill/>
          </a:ln>
        </p:spPr>
      </p:pic>
      <p:pic>
        <p:nvPicPr>
          <p:cNvPr id="4" name="Picture 3">
            <a:extLst>
              <a:ext uri="{FF2B5EF4-FFF2-40B4-BE49-F238E27FC236}">
                <a16:creationId xmlns:a16="http://schemas.microsoft.com/office/drawing/2014/main" id="{91E995C6-ADE9-4899-96A1-36C107434C7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23667" y="1550894"/>
            <a:ext cx="5545604" cy="3644994"/>
          </a:xfrm>
          <a:prstGeom prst="rect">
            <a:avLst/>
          </a:prstGeom>
          <a:noFill/>
          <a:ln>
            <a:noFill/>
          </a:ln>
        </p:spPr>
      </p:pic>
    </p:spTree>
    <p:extLst>
      <p:ext uri="{BB962C8B-B14F-4D97-AF65-F5344CB8AC3E}">
        <p14:creationId xmlns:p14="http://schemas.microsoft.com/office/powerpoint/2010/main" val="364690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C88F-929A-8923-1C4D-8FFC545D0822}"/>
              </a:ext>
            </a:extLst>
          </p:cNvPr>
          <p:cNvSpPr>
            <a:spLocks noGrp="1"/>
          </p:cNvSpPr>
          <p:nvPr>
            <p:ph type="title"/>
          </p:nvPr>
        </p:nvSpPr>
        <p:spPr>
          <a:xfrm>
            <a:off x="838200" y="365126"/>
            <a:ext cx="10515600" cy="647246"/>
          </a:xfrm>
        </p:spPr>
        <p:txBody>
          <a:bodyPr>
            <a:normAutofit/>
          </a:bodyPr>
          <a:lstStyle/>
          <a:p>
            <a:r>
              <a:rPr lang="en-IN" sz="3200"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494784FD-53E8-F40E-BBA0-AA5523C1C603}"/>
              </a:ext>
            </a:extLst>
          </p:cNvPr>
          <p:cNvSpPr>
            <a:spLocks noGrp="1"/>
          </p:cNvSpPr>
          <p:nvPr>
            <p:ph idx="1"/>
          </p:nvPr>
        </p:nvSpPr>
        <p:spPr>
          <a:xfrm>
            <a:off x="838200" y="1110343"/>
            <a:ext cx="10515600" cy="5082948"/>
          </a:xfrm>
        </p:spPr>
        <p:txBody>
          <a:bodyPr>
            <a:normAutofit/>
          </a:bodyPr>
          <a:lstStyle/>
          <a:p>
            <a:pPr marL="0" indent="0" algn="just">
              <a:buNone/>
            </a:pPr>
            <a:r>
              <a:rPr lang="en-US" sz="1800" dirty="0">
                <a:effectLst/>
                <a:latin typeface="Times New Roman" panose="02020603050405020304" pitchFamily="18" charset="0"/>
                <a:ea typeface="Times New Roman" panose="02020603050405020304" pitchFamily="18" charset="0"/>
              </a:rPr>
              <a:t>Deploying a secure infrastructure and using AI services for a public-facing application on Microsoft Azure is a multi-faceted endeavor crucial in today's digitally interconnected landscape. Throughout this comprehensive journey, the focus has been on fortifying the Azure environment against an evolving spectrum of threats while ensuring the accessibility, scalability, and reliability essential for public-facing applications. The culmination of this deployment emphasizes the criticality of a multi-layered security approach. By meticulously implementing robust identity and access management (IAM) policies, fortified network security measures, encryption protocols, and proactive monitoring tools, the infrastructure stands as a bulwark against unauthorized access, data breaches, and potential service </a:t>
            </a:r>
            <a:r>
              <a:rPr lang="en-US" sz="1800" dirty="0" err="1">
                <a:effectLst/>
                <a:latin typeface="Times New Roman" panose="02020603050405020304" pitchFamily="18" charset="0"/>
                <a:ea typeface="Times New Roman" panose="02020603050405020304" pitchFamily="18" charset="0"/>
              </a:rPr>
              <a:t>disruptions.Furthermore</a:t>
            </a:r>
            <a:r>
              <a:rPr lang="en-US" sz="1800" dirty="0">
                <a:effectLst/>
                <a:latin typeface="Times New Roman" panose="02020603050405020304" pitchFamily="18" charset="0"/>
                <a:ea typeface="Times New Roman" panose="02020603050405020304" pitchFamily="18" charset="0"/>
              </a:rPr>
              <a:t>, the integration of Azure's suite of security services—ranging from Azure DDoS protection and Azure firewall for DDoS protection to Azure Key Vault (AKV) for encryption—has fortified the architecture, fostering a resilient and dependable platform for hosting public-facing </a:t>
            </a:r>
            <a:r>
              <a:rPr lang="en-US" sz="1800" dirty="0" err="1">
                <a:effectLst/>
                <a:latin typeface="Times New Roman" panose="02020603050405020304" pitchFamily="18" charset="0"/>
                <a:ea typeface="Times New Roman" panose="02020603050405020304" pitchFamily="18" charset="0"/>
              </a:rPr>
              <a:t>applications.The</a:t>
            </a:r>
            <a:r>
              <a:rPr lang="en-US" sz="1800" dirty="0">
                <a:effectLst/>
                <a:latin typeface="Times New Roman" panose="02020603050405020304" pitchFamily="18" charset="0"/>
                <a:ea typeface="Times New Roman" panose="02020603050405020304" pitchFamily="18" charset="0"/>
              </a:rPr>
              <a:t> development and adherence to incident response plans underscore the agility required to swiftly mitigate and recover from potential security breaches, bolstering confidence in the system's ability to maintain operational </a:t>
            </a:r>
            <a:r>
              <a:rPr lang="en-US" sz="1800" dirty="0" err="1">
                <a:effectLst/>
                <a:latin typeface="Times New Roman" panose="02020603050405020304" pitchFamily="18" charset="0"/>
                <a:ea typeface="Times New Roman" panose="02020603050405020304" pitchFamily="18" charset="0"/>
              </a:rPr>
              <a:t>integrity.In</a:t>
            </a:r>
            <a:r>
              <a:rPr lang="en-US" sz="1800" dirty="0">
                <a:effectLst/>
                <a:latin typeface="Times New Roman" panose="02020603050405020304" pitchFamily="18" charset="0"/>
                <a:ea typeface="Times New Roman" panose="02020603050405020304" pitchFamily="18" charset="0"/>
              </a:rPr>
              <a:t> conclusion, the deployment of a secure Azure infrastructure and Ai services for public-facing applications signifies a commitment to not only safeguarding sensitive data and user trust but also fostering an environment conducive to seamless, high-performance, and uninterrupted experiences. The continuous pursuit of best practices, compliance adherence, and vigilance in embracing emerging security trends shall perpetuate the resilience and adaptability of this secure infrastructure in the ever-evolving digital landscape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21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29BE-A322-F42E-2A7B-AB7B0AE73EF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EE30F3A3-7CF8-9852-90A3-F6F84C61C6CF}"/>
              </a:ext>
            </a:extLst>
          </p:cNvPr>
          <p:cNvSpPr>
            <a:spLocks noGrp="1"/>
          </p:cNvSpPr>
          <p:nvPr>
            <p:ph idx="1"/>
          </p:nvPr>
        </p:nvSpPr>
        <p:spPr/>
        <p:txBody>
          <a:bodyPr/>
          <a:lstStyle/>
          <a:p>
            <a:pPr marL="0" indent="0">
              <a:buNone/>
            </a:pPr>
            <a:endParaRPr lang="en-IN" dirty="0">
              <a:latin typeface="Times New Roman" panose="02020603050405020304" pitchFamily="18" charset="0"/>
              <a:cs typeface="Times New Roman" panose="02020603050405020304" pitchFamily="18" charset="0"/>
            </a:endParaRPr>
          </a:p>
          <a:p>
            <a:r>
              <a:rPr lang="en-US" b="1" u="sng" dirty="0">
                <a:solidFill>
                  <a:srgbClr val="0000FF"/>
                </a:solidFill>
                <a:effectLst/>
                <a:latin typeface="Times New Roman" panose="02020603050405020304" pitchFamily="18" charset="0"/>
                <a:ea typeface="Times New Roman" panose="02020603050405020304" pitchFamily="18" charset="0"/>
              </a:rPr>
              <a:t>YouTube</a:t>
            </a:r>
            <a:endParaRPr lang="en-IN" b="1" dirty="0">
              <a:latin typeface="Times New Roman" panose="02020603050405020304" pitchFamily="18" charset="0"/>
              <a:ea typeface="Times New Roman" panose="02020603050405020304" pitchFamily="18" charset="0"/>
            </a:endParaRPr>
          </a:p>
          <a:p>
            <a:r>
              <a:rPr lang="en-US" b="1" u="sng" dirty="0">
                <a:solidFill>
                  <a:srgbClr val="0000FF"/>
                </a:solidFill>
                <a:effectLst/>
                <a:latin typeface="Times New Roman" panose="02020603050405020304" pitchFamily="18" charset="0"/>
                <a:ea typeface="Times New Roman" panose="02020603050405020304" pitchFamily="18" charset="0"/>
              </a:rPr>
              <a:t>Microsoft Azure</a:t>
            </a:r>
            <a:endParaRPr lang="en-IN" b="1" dirty="0">
              <a:latin typeface="Times New Roman" panose="02020603050405020304" pitchFamily="18" charset="0"/>
              <a:ea typeface="Times New Roman" panose="02020603050405020304" pitchFamily="18" charset="0"/>
            </a:endParaRPr>
          </a:p>
          <a:p>
            <a:r>
              <a:rPr lang="en-US" b="1" u="sng" dirty="0">
                <a:solidFill>
                  <a:srgbClr val="0000FF"/>
                </a:solidFill>
                <a:effectLst/>
                <a:latin typeface="Times New Roman" panose="02020603050405020304" pitchFamily="18" charset="0"/>
                <a:ea typeface="Times New Roman" panose="02020603050405020304" pitchFamily="18" charset="0"/>
              </a:rPr>
              <a:t>Google</a:t>
            </a:r>
            <a:endParaRPr lang="en-IN" b="1" dirty="0">
              <a:effectLst/>
              <a:latin typeface="Times New Roman" panose="02020603050405020304" pitchFamily="18" charset="0"/>
              <a:ea typeface="Times New Roman" panose="02020603050405020304" pitchFamily="18" charset="0"/>
            </a:endParaRPr>
          </a:p>
          <a:p>
            <a:pPr marL="457200" indent="0">
              <a:buNone/>
            </a:pPr>
            <a:r>
              <a:rPr lang="en-US" sz="1800" b="1"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91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15B5-FA1B-A4CF-6700-F442DE98EF52}"/>
              </a:ext>
            </a:extLst>
          </p:cNvPr>
          <p:cNvSpPr>
            <a:spLocks noGrp="1"/>
          </p:cNvSpPr>
          <p:nvPr>
            <p:ph type="title"/>
          </p:nvPr>
        </p:nvSpPr>
        <p:spPr>
          <a:xfrm>
            <a:off x="838200" y="141514"/>
            <a:ext cx="10515600" cy="1262744"/>
          </a:xfrm>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53C2365-E6E9-7A61-0E85-344009785F52}"/>
              </a:ext>
            </a:extLst>
          </p:cNvPr>
          <p:cNvSpPr>
            <a:spLocks noGrp="1"/>
          </p:cNvSpPr>
          <p:nvPr>
            <p:ph idx="1"/>
          </p:nvPr>
        </p:nvSpPr>
        <p:spPr>
          <a:xfrm>
            <a:off x="838200" y="1404258"/>
            <a:ext cx="10515600" cy="4772705"/>
          </a:xfrm>
        </p:spPr>
        <p:txBody>
          <a:bodyPr>
            <a:noAutofit/>
          </a:bodyPr>
          <a:lstStyle/>
          <a:p>
            <a:pPr marL="0" indent="0" algn="just">
              <a:buNone/>
            </a:pPr>
            <a:r>
              <a:rPr lang="en-US" sz="1900" b="0" dirty="0">
                <a:solidFill>
                  <a:srgbClr val="0F0F0F"/>
                </a:solidFill>
                <a:effectLst/>
                <a:latin typeface="Times New Roman" panose="02020603050405020304" pitchFamily="18" charset="0"/>
                <a:ea typeface="Times New Roman" panose="02020603050405020304" pitchFamily="18" charset="0"/>
              </a:rPr>
              <a:t>In an era dominated by digital connectivity and online services, the secure deployment of public-facing applications and problem solving of customers stands as an essential cornerstone for businesses and organizations seeking to deliver seamless experiences while safeguarding sensitive data and user privacy. In this context, the deployment of a Microsoft Azure secure infrastructure and Azure AI services assumes paramount importance, necessitating a meticulous approach that combines cutting-edge technology, robust architecture, and stringent security measures. This project embarks on a comprehensive exploration and implementation of strategies aimed at fortifying a public-facing application hosted on Microsoft Azure.  It delves into the intricate layers of security, scalability, and accessibility required to create a resilient infrastructure capable of withstanding the evolving threat landscape while ensuring uninterrupted service delivery to a broad user base. Through a strategic amalgamation of industry best practices, Azure's suite of security services, and a proactive stance toward mitigating potential risks, this project endeavors to outline a blueprint that not only prioritizes security but also addresses the intricate balance between user accessibility and system robustness and this project also highlights the AI services provided by Microsoft Azure. By examining key elements such as identity and access management, network security, encryption mechanisms, and incident response strategies, this report aims to provide a comprehensive guide for designing, implementing, and maintaining a secure Azure infrastructure tailored explicitly for public-facing applications, thereby instilling trust, reliability, and resilience in the digital ecosystem.</a:t>
            </a:r>
            <a:endParaRPr lang="en-IN" sz="1900" b="1" dirty="0">
              <a:effectLst/>
              <a:latin typeface="Times New Roman" panose="02020603050405020304" pitchFamily="18" charset="0"/>
              <a:ea typeface="Times New Roman" panose="02020603050405020304" pitchFamily="18" charset="0"/>
            </a:endParaRPr>
          </a:p>
          <a:p>
            <a:pPr marL="0" indent="0" algn="just">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59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02716-CAF8-9C0F-32E2-E3DFDEB6AAE2}"/>
              </a:ext>
            </a:extLst>
          </p:cNvPr>
          <p:cNvSpPr>
            <a:spLocks noGrp="1"/>
          </p:cNvSpPr>
          <p:nvPr>
            <p:ph type="title"/>
          </p:nvPr>
        </p:nvSpPr>
        <p:spPr>
          <a:xfrm>
            <a:off x="838200" y="59871"/>
            <a:ext cx="10515600" cy="1181101"/>
          </a:xfrm>
        </p:spPr>
        <p:txBody>
          <a:bodyPr/>
          <a:lstStyle/>
          <a:p>
            <a:pPr algn="ctr"/>
            <a:r>
              <a:rPr lang="en-IN" dirty="0">
                <a:latin typeface="Times New Roman" panose="02020603050405020304" pitchFamily="18" charset="0"/>
                <a:cs typeface="Times New Roman" panose="02020603050405020304" pitchFamily="18" charset="0"/>
              </a:rPr>
              <a:t>OBJECTIVE</a:t>
            </a:r>
          </a:p>
        </p:txBody>
      </p:sp>
      <p:sp>
        <p:nvSpPr>
          <p:cNvPr id="6" name="Content Placeholder 5">
            <a:extLst>
              <a:ext uri="{FF2B5EF4-FFF2-40B4-BE49-F238E27FC236}">
                <a16:creationId xmlns:a16="http://schemas.microsoft.com/office/drawing/2014/main" id="{31429727-32EB-FA6D-73D2-D90D60938AF0}"/>
              </a:ext>
            </a:extLst>
          </p:cNvPr>
          <p:cNvSpPr>
            <a:spLocks noGrp="1"/>
          </p:cNvSpPr>
          <p:nvPr>
            <p:ph idx="1"/>
          </p:nvPr>
        </p:nvSpPr>
        <p:spPr>
          <a:xfrm>
            <a:off x="838200" y="1344386"/>
            <a:ext cx="10515600" cy="4832577"/>
          </a:xfrm>
        </p:spPr>
        <p:txBody>
          <a:bodyPr>
            <a:normAutofit lnSpcReduction="10000"/>
          </a:bodyPr>
          <a:lstStyle/>
          <a:p>
            <a:pPr marL="0" indent="0" algn="just">
              <a:buNone/>
            </a:pPr>
            <a:r>
              <a:rPr lang="en-US" sz="1800" b="0" dirty="0">
                <a:solidFill>
                  <a:srgbClr val="0F0F0F"/>
                </a:solidFill>
                <a:effectLst/>
                <a:latin typeface="Times New Roman" panose="02020603050405020304" pitchFamily="18" charset="0"/>
                <a:ea typeface="Times New Roman" panose="02020603050405020304" pitchFamily="18" charset="0"/>
              </a:rPr>
              <a:t>The primary objectives of this report are to explain the concept, design, implementation, and use of the project titled “AzureChat Bookscape. This endeavor involves a thorough assessment of existing security risks and vulnerabilities inherent in deploying applications to the public domain. The report aims to outline a comprehensive Azure infrastructure blueprint that not only prioritizes security but also emphasizes scalability and accessibility for the intended application users and also tells about the Azure AI services like chatbot. To achieve this, industry-leading best practices and an array of Azure security services &amp; Azure AI services will be strategically employed to shield against common threats including DDoS attacks, potential data breaches, and unauthorized access attempts. Robust identity and access management (IAM) policies will be developed and implemented to precisely govern user access to Azure resources and the application itself. Furthermore, the deployment plan will integrate a multi-layered security architecture, encompassing network security, encryption mechanisms, and vigilant monitoring tools to ensure the safeguarding of data both in transit and at rest. The selection and utilization of pertinent Azure services such as Azure App services, Azure AI services &amp; Azure language studio will be instrumental in augmenting the protective measures of the infrastructure and use of AI services. Rigorous testing, inclusive of penetration testing and vulnerability assessments, will be conducted to identify and rectify any security gaps that may compromise the integrity of the Azure infrastructure. The formulation of robust incident response and recovery plans is imperative to swiftly mitigate the impact of potential security breaches or incidents that may affect the public-facing application hosted on Azure. Comprehensive documentation and guidelines for ongoing security maintenance, updates, and compliance adherence within the Azure environment will be provided. Continuous monitoring, evaluation, and the iterative enhancement of security measures will ensure the perpetuity of a robust and resilient secure infrastructure for the public-facing application.</a:t>
            </a:r>
            <a:endParaRPr lang="en-IN" sz="1800" b="1" dirty="0">
              <a:effectLst/>
              <a:latin typeface="Times New Roman" panose="02020603050405020304" pitchFamily="18" charset="0"/>
              <a:ea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39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95D3-3EC1-FC8C-46C3-38A166BB63AA}"/>
              </a:ext>
            </a:extLst>
          </p:cNvPr>
          <p:cNvSpPr>
            <a:spLocks noGrp="1"/>
          </p:cNvSpPr>
          <p:nvPr>
            <p:ph type="title"/>
          </p:nvPr>
        </p:nvSpPr>
        <p:spPr>
          <a:xfrm>
            <a:off x="838200" y="43543"/>
            <a:ext cx="10515600" cy="1246415"/>
          </a:xfrm>
        </p:spPr>
        <p:txBody>
          <a:bodyPr>
            <a:normAutofit/>
          </a:bodyPr>
          <a:lstStyle/>
          <a:p>
            <a:r>
              <a:rPr lang="en-IN" sz="3600" dirty="0">
                <a:latin typeface="Times New Roman" panose="02020603050405020304" pitchFamily="18" charset="0"/>
                <a:cs typeface="Times New Roman" panose="02020603050405020304" pitchFamily="18" charset="0"/>
              </a:rPr>
              <a:t>SYSTEM MODEL</a:t>
            </a:r>
          </a:p>
        </p:txBody>
      </p:sp>
      <p:sp>
        <p:nvSpPr>
          <p:cNvPr id="3" name="Content Placeholder 2">
            <a:extLst>
              <a:ext uri="{FF2B5EF4-FFF2-40B4-BE49-F238E27FC236}">
                <a16:creationId xmlns:a16="http://schemas.microsoft.com/office/drawing/2014/main" id="{883BD3CF-C180-5DD6-50C0-C6E87F65C907}"/>
              </a:ext>
            </a:extLst>
          </p:cNvPr>
          <p:cNvSpPr>
            <a:spLocks noGrp="1"/>
          </p:cNvSpPr>
          <p:nvPr>
            <p:ph idx="1"/>
          </p:nvPr>
        </p:nvSpPr>
        <p:spPr>
          <a:xfrm>
            <a:off x="838200" y="1104900"/>
            <a:ext cx="10515600" cy="5072063"/>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The components in the Application are –</a:t>
            </a:r>
          </a:p>
          <a:p>
            <a:pPr marL="342900" indent="-342900" algn="just">
              <a:buAutoNum type="arabicPeriod"/>
            </a:pPr>
            <a:r>
              <a:rPr lang="en-US" sz="1800" dirty="0">
                <a:effectLst/>
                <a:latin typeface="Times New Roman" panose="02020603050405020304" pitchFamily="18" charset="0"/>
                <a:ea typeface="Times New Roman" panose="02020603050405020304" pitchFamily="18" charset="0"/>
              </a:rPr>
              <a:t>Pay as you go subscription: Azure's Pay-As-You-Go subscription lets you use services without long-term   commitments. You're billed based on actual usage, with no upfront costs. It's flexible, scalable, and offers global availability. You can monitor spending and optimize costs using Azure's tools.</a:t>
            </a:r>
          </a:p>
          <a:p>
            <a:pPr marL="342900" indent="-342900" algn="just">
              <a:buFont typeface="Arial" panose="020B0604020202020204" pitchFamily="34" charset="0"/>
              <a:buAutoNum type="arabicPeriod"/>
            </a:pPr>
            <a:r>
              <a:rPr lang="en-US" sz="1800" dirty="0">
                <a:effectLst/>
                <a:latin typeface="Times New Roman" panose="02020603050405020304" pitchFamily="18" charset="0"/>
                <a:ea typeface="Times New Roman" panose="02020603050405020304" pitchFamily="18" charset="0"/>
              </a:rPr>
              <a:t> Resource group: A resource group in Azure is a logical container that holds related resources. It helps   </a:t>
            </a: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organize and manage resources, applies policies and permissions, facilitates deployment and deletion as a unit, tracks billing and usage, and supports resource locks to prevent accidental changes. </a:t>
            </a:r>
          </a:p>
          <a:p>
            <a:pPr marL="342900" indent="-342900" algn="just">
              <a:buFont typeface="Arial" panose="020B0604020202020204" pitchFamily="34" charset="0"/>
              <a:buAutoNum type="arabicPeriod"/>
            </a:pPr>
            <a:r>
              <a:rPr lang="en-US" sz="1800" dirty="0">
                <a:effectLst/>
                <a:latin typeface="Times New Roman" panose="02020603050405020304" pitchFamily="18" charset="0"/>
                <a:ea typeface="Times New Roman" panose="02020603050405020304" pitchFamily="18" charset="0"/>
              </a:rPr>
              <a:t>Azure AI services: Azure AI services offer pre-built AI models and tools to add intelligent features to applications. They include Cognitive Services for vision, language, and decision-making, Azure Machine Learning for building and deploying ML models, Azure Bot Service for building bots, Azure Databricks for analytics, Azure Cognitive Search for powerful search capabilities, Azure Speech Services for speech-to-text and text-to-speech, and Azure Video Indexer for extracting insights from videos. </a:t>
            </a:r>
          </a:p>
          <a:p>
            <a:pPr marL="342900" indent="-342900" algn="just">
              <a:buFont typeface="Arial" panose="020B0604020202020204" pitchFamily="34" charset="0"/>
              <a:buAutoNum type="arabicPeriod"/>
            </a:pPr>
            <a:r>
              <a:rPr lang="en-US" sz="1800" dirty="0">
                <a:effectLst/>
                <a:latin typeface="Times New Roman" panose="02020603050405020304" pitchFamily="18" charset="0"/>
                <a:ea typeface="Times New Roman" panose="02020603050405020304" pitchFamily="18" charset="0"/>
              </a:rPr>
              <a:t>Azure App services: Azure App Service is a platform for quickly building, deploying, and scaling web applications and APIs. It supports various languages and frameworks, offers automatic scaling, integrates with CI/CD tools, provides managed infrastructure with built-in security, supports containers, integrates with Azure services, and enables global scalability</a:t>
            </a:r>
          </a:p>
          <a:p>
            <a:pPr marL="342900" indent="-342900" algn="just">
              <a:buFont typeface="Arial" panose="020B0604020202020204" pitchFamily="34" charset="0"/>
              <a:buAutoNum type="arabicPeriod"/>
            </a:pPr>
            <a:endParaRPr lang="en-IN" sz="1800" dirty="0">
              <a:effectLst/>
              <a:latin typeface="Times New Roman" panose="02020603050405020304" pitchFamily="18" charset="0"/>
              <a:ea typeface="Times New Roman" panose="02020603050405020304" pitchFamily="18" charset="0"/>
            </a:endParaRPr>
          </a:p>
          <a:p>
            <a:pPr marL="342900" indent="-342900" algn="just">
              <a:buAutoNum type="arabicPeriod"/>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86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B2F5-9BF6-E8E9-B348-CCDF8C7631C0}"/>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BLOCK DIAGRAM</a:t>
            </a:r>
          </a:p>
        </p:txBody>
      </p:sp>
      <p:pic>
        <p:nvPicPr>
          <p:cNvPr id="6" name="Picture 5">
            <a:extLst>
              <a:ext uri="{FF2B5EF4-FFF2-40B4-BE49-F238E27FC236}">
                <a16:creationId xmlns:a16="http://schemas.microsoft.com/office/drawing/2014/main" id="{BA666406-E718-422B-B1CC-DBBC71D6978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466849"/>
            <a:ext cx="9834282" cy="4898091"/>
          </a:xfrm>
          <a:prstGeom prst="rect">
            <a:avLst/>
          </a:prstGeom>
          <a:noFill/>
          <a:ln>
            <a:noFill/>
          </a:ln>
        </p:spPr>
      </p:pic>
    </p:spTree>
    <p:extLst>
      <p:ext uri="{BB962C8B-B14F-4D97-AF65-F5344CB8AC3E}">
        <p14:creationId xmlns:p14="http://schemas.microsoft.com/office/powerpoint/2010/main" val="78388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24CF-F2D9-B4B0-BC6D-579B2978AE21}"/>
              </a:ext>
            </a:extLst>
          </p:cNvPr>
          <p:cNvSpPr>
            <a:spLocks noGrp="1"/>
          </p:cNvSpPr>
          <p:nvPr>
            <p:ph type="title"/>
          </p:nvPr>
        </p:nvSpPr>
        <p:spPr>
          <a:xfrm>
            <a:off x="838200" y="1"/>
            <a:ext cx="10515600" cy="1279070"/>
          </a:xfrm>
        </p:spPr>
        <p:txBody>
          <a:bodyPr>
            <a:normAutofit/>
          </a:bodyPr>
          <a:lstStyle/>
          <a:p>
            <a:r>
              <a:rPr lang="en-IN" sz="3200" dirty="0">
                <a:latin typeface="Times New Roman" panose="02020603050405020304" pitchFamily="18" charset="0"/>
                <a:cs typeface="Times New Roman" panose="02020603050405020304" pitchFamily="18" charset="0"/>
              </a:rPr>
              <a:t>IMPLEMENTATION AND TESTING</a:t>
            </a:r>
          </a:p>
        </p:txBody>
      </p:sp>
      <p:sp>
        <p:nvSpPr>
          <p:cNvPr id="3" name="Content Placeholder 2">
            <a:extLst>
              <a:ext uri="{FF2B5EF4-FFF2-40B4-BE49-F238E27FC236}">
                <a16:creationId xmlns:a16="http://schemas.microsoft.com/office/drawing/2014/main" id="{7C7B420F-38E0-3EAE-E3F7-D038C43235F1}"/>
              </a:ext>
            </a:extLst>
          </p:cNvPr>
          <p:cNvSpPr>
            <a:spLocks noGrp="1"/>
          </p:cNvSpPr>
          <p:nvPr>
            <p:ph idx="1"/>
          </p:nvPr>
        </p:nvSpPr>
        <p:spPr>
          <a:xfrm>
            <a:off x="838200" y="1077686"/>
            <a:ext cx="10515600" cy="5115606"/>
          </a:xfrm>
        </p:spPr>
        <p:txBody>
          <a:bodyPr>
            <a:normAutofit/>
          </a:bodyPr>
          <a:lstStyle/>
          <a:p>
            <a:pPr algn="just"/>
            <a:r>
              <a:rPr lang="en-US" sz="2200" dirty="0">
                <a:latin typeface="Times New Roman" panose="02020603050405020304" pitchFamily="18" charset="0"/>
                <a:cs typeface="Times New Roman" panose="02020603050405020304" pitchFamily="18" charset="0"/>
              </a:rPr>
              <a:t>The Application is hosted through Microsoft Azure as a part of secure deployment and Azure AI services.</a:t>
            </a:r>
          </a:p>
          <a:p>
            <a:pPr marL="0" indent="0" algn="just">
              <a:buNone/>
            </a:pPr>
            <a:endParaRPr lang="en-US" sz="4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Azure App service and azure storage account is created for hosting and Language service is used creating a Chatbot.</a:t>
            </a:r>
          </a:p>
          <a:p>
            <a:pPr marL="0" indent="0" algn="just">
              <a:buNone/>
            </a:pPr>
            <a:endParaRPr lang="en-US" sz="4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App service and storage is used for providing secure infrastructure for application and chatbot is used for user’s problem solving.</a:t>
            </a:r>
          </a:p>
          <a:p>
            <a:pPr marL="0" indent="0" algn="just">
              <a:buNone/>
            </a:pPr>
            <a:endParaRPr lang="en-US" sz="4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After the creation of chatbot, it is deployed on the application code and then tested with questions to see whether it is working perfectly or not. </a:t>
            </a:r>
          </a:p>
          <a:p>
            <a:pPr marL="0" indent="0" algn="just">
              <a:buNone/>
            </a:pPr>
            <a:endParaRPr lang="en-US" sz="4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After the deployment the application is tested with URL provided by the Azure and using the URL we can see how the application is working after deployment on Azure.</a:t>
            </a:r>
          </a:p>
        </p:txBody>
      </p:sp>
    </p:spTree>
    <p:extLst>
      <p:ext uri="{BB962C8B-B14F-4D97-AF65-F5344CB8AC3E}">
        <p14:creationId xmlns:p14="http://schemas.microsoft.com/office/powerpoint/2010/main" val="247006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6A14-D7EE-4C16-A306-F73176CE8453}"/>
              </a:ext>
            </a:extLst>
          </p:cNvPr>
          <p:cNvSpPr>
            <a:spLocks noGrp="1"/>
          </p:cNvSpPr>
          <p:nvPr>
            <p:ph type="title"/>
          </p:nvPr>
        </p:nvSpPr>
        <p:spPr/>
        <p:txBody>
          <a:bodyPr>
            <a:normAutofit/>
          </a:bodyPr>
          <a:lstStyle/>
          <a:p>
            <a:pPr algn="ctr"/>
            <a:r>
              <a:rPr lang="en-US" sz="3600" dirty="0" err="1">
                <a:latin typeface="Times New Roman" panose="02020603050405020304" pitchFamily="18" charset="0"/>
                <a:cs typeface="Times New Roman" panose="02020603050405020304" pitchFamily="18" charset="0"/>
              </a:rPr>
              <a:t>Limitataions</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2996E2-0870-4AED-9379-A04CF5A3E15D}"/>
              </a:ext>
            </a:extLst>
          </p:cNvPr>
          <p:cNvSpPr>
            <a:spLocks noGrp="1"/>
          </p:cNvSpPr>
          <p:nvPr>
            <p:ph idx="1"/>
          </p:nvPr>
        </p:nvSpPr>
        <p:spPr>
          <a:xfrm>
            <a:off x="838200" y="1452282"/>
            <a:ext cx="10515600" cy="4724681"/>
          </a:xfrm>
        </p:spPr>
        <p:txBody>
          <a:bodyPr>
            <a:normAutofit fontScale="32500" lnSpcReduction="20000"/>
          </a:bodyPr>
          <a:lstStyle/>
          <a:p>
            <a:pPr marL="0" indent="0" algn="just">
              <a:buNone/>
            </a:pPr>
            <a:r>
              <a:rPr lang="en-US" sz="4800" b="0" dirty="0">
                <a:effectLst/>
                <a:latin typeface="Times New Roman" panose="02020603050405020304" pitchFamily="18" charset="0"/>
                <a:ea typeface="Times New Roman" panose="02020603050405020304" pitchFamily="18" charset="0"/>
              </a:rPr>
              <a:t>The limitations of an Azure-based public placing platform could vary based on the specific implementation and configuration, but here are some potential limitations one might encounter: </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1. Scalability Limits: While Azure offers excellent scalability options, there may be limitations depending on the specific services used, pricing plans, and configurations. Scaling beyond certain thresholds may incur additional costs or require architectural changes.</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2. Latency: Depending on the geographical location of Azure data centers and the distribution of users, there might be latency issues, especially for users accessing the bookstore from regions far from Azure data centers.</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3. Dependency on Azure Services: Relying heavily on Azure services could pose a risk if there are any service outages or disruptions. While Azure is generally reliable, occasional downtime can still occur.</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4. Data Sovereignty and Compliance: Azure operates data centers globally, which could raise concerns regarding data sovereignty and compliance with regulations such as GDPR, particularly if the platform serves customers in regions with strict data protection laws.</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5. Vendor Lock-In: Building the platform using Azure services might lead to vendor lock-in, making it challenging to migrate to other cloud providers in the future if needed.</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6. Cost: While Azure provides a pay-as-you-go pricing model, costs can still accumulate, especially if resources are not optimized or usage spikes unexpectedly. It's important to monitor usage and optimize resource allocation to avoid unexpected expenses.</a:t>
            </a:r>
            <a:endParaRPr lang="en-IN" sz="4800" b="1" dirty="0">
              <a:effectLst/>
              <a:latin typeface="Times New Roman" panose="02020603050405020304" pitchFamily="18" charset="0"/>
              <a:ea typeface="Times New Roman" panose="02020603050405020304" pitchFamily="18" charset="0"/>
            </a:endParaRPr>
          </a:p>
          <a:p>
            <a:pPr algn="just"/>
            <a:r>
              <a:rPr lang="en-US" sz="4800" b="0" dirty="0">
                <a:effectLst/>
                <a:latin typeface="Times New Roman" panose="02020603050405020304" pitchFamily="18" charset="0"/>
                <a:ea typeface="Times New Roman" panose="02020603050405020304" pitchFamily="18" charset="0"/>
              </a:rPr>
              <a:t>7. Technical Complexity: Azure offers a wide range of services and features, which can be overwhelming for inexperienced users. Setting up and managing an Azure-based online bookstore may require significant technical expertise.</a:t>
            </a:r>
            <a:endParaRPr lang="en-IN" sz="4800" b="1" dirty="0">
              <a:effectLst/>
              <a:latin typeface="Times New Roman" panose="02020603050405020304" pitchFamily="18" charset="0"/>
              <a:ea typeface="Times New Roman" panose="02020603050405020304" pitchFamily="18" charset="0"/>
            </a:endParaRPr>
          </a:p>
          <a:p>
            <a:pPr marL="0" indent="0" algn="just">
              <a:buNone/>
            </a:pPr>
            <a:r>
              <a:rPr lang="en-US" sz="4800" dirty="0">
                <a:effectLst/>
                <a:latin typeface="Times New Roman" panose="02020603050405020304" pitchFamily="18" charset="0"/>
                <a:ea typeface="Times New Roman" panose="02020603050405020304" pitchFamily="18" charset="0"/>
              </a:rPr>
              <a:t> </a:t>
            </a:r>
            <a:endParaRPr lang="en-IN" sz="4800" dirty="0">
              <a:effectLst/>
              <a:latin typeface="Times New Roman" panose="02020603050405020304" pitchFamily="18" charset="0"/>
              <a:ea typeface="Times New Roman" panose="02020603050405020304" pitchFamily="18" charset="0"/>
            </a:endParaRPr>
          </a:p>
          <a:p>
            <a:pPr marL="0" indent="0" algn="just">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1839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5D82-9F6B-4D76-AA20-3E061735CEF6}"/>
              </a:ext>
            </a:extLst>
          </p:cNvPr>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Future Scope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DD5F13-AF44-4DDD-9087-70C3D1697F51}"/>
              </a:ext>
            </a:extLst>
          </p:cNvPr>
          <p:cNvSpPr>
            <a:spLocks noGrp="1"/>
          </p:cNvSpPr>
          <p:nvPr>
            <p:ph idx="1"/>
          </p:nvPr>
        </p:nvSpPr>
        <p:spPr>
          <a:xfrm>
            <a:off x="838200" y="1434353"/>
            <a:ext cx="10515600" cy="4742610"/>
          </a:xfrm>
        </p:spPr>
        <p:txBody>
          <a:bodyPr>
            <a:normAutofit fontScale="85000" lnSpcReduction="10000"/>
          </a:bodyPr>
          <a:lstStyle/>
          <a:p>
            <a:pPr marL="0" indent="0" algn="just">
              <a:buNone/>
            </a:pPr>
            <a:r>
              <a:rPr lang="en-US" sz="1800" b="0" dirty="0">
                <a:effectLst/>
                <a:latin typeface="Times New Roman" panose="02020603050405020304" pitchFamily="18" charset="0"/>
                <a:ea typeface="Times New Roman" panose="02020603050405020304" pitchFamily="18" charset="0"/>
              </a:rPr>
              <a:t>The future scope for the deployment of Azure secure infrastructure and AI services is vast, with opportunities for innovation and advancement across various industries. Here are some potential areas where this combination could be leveraged: </a:t>
            </a:r>
            <a:endParaRPr lang="en-IN" sz="1800" b="1" dirty="0">
              <a:effectLst/>
              <a:latin typeface="Times New Roman" panose="02020603050405020304" pitchFamily="18" charset="0"/>
              <a:ea typeface="Times New Roman" panose="02020603050405020304" pitchFamily="18" charset="0"/>
            </a:endParaRPr>
          </a:p>
          <a:p>
            <a:pPr algn="just"/>
            <a:r>
              <a:rPr lang="en-US" sz="1800" b="0" dirty="0">
                <a:effectLst/>
                <a:latin typeface="Times New Roman" panose="02020603050405020304" pitchFamily="18" charset="0"/>
                <a:ea typeface="Times New Roman" panose="02020603050405020304" pitchFamily="18" charset="0"/>
              </a:rPr>
              <a:t>1. Cybersecurity: Enhancing Azure's secure infrastructure with AI-powered threat detection and response capabilities can strengthen defense mechanisms against cyber threats. AI algorithms can analyze vast amounts of data to detect anomalies, identify potential security breaches, and automatically respond in real-time to mitigate risks. </a:t>
            </a:r>
            <a:endParaRPr lang="en-IN" sz="1800" b="1" dirty="0">
              <a:effectLst/>
              <a:latin typeface="Times New Roman" panose="02020603050405020304" pitchFamily="18" charset="0"/>
              <a:ea typeface="Times New Roman" panose="02020603050405020304" pitchFamily="18" charset="0"/>
            </a:endParaRPr>
          </a:p>
          <a:p>
            <a:pPr algn="just"/>
            <a:r>
              <a:rPr lang="en-US" sz="1800" b="0" dirty="0">
                <a:effectLst/>
                <a:latin typeface="Times New Roman" panose="02020603050405020304" pitchFamily="18" charset="0"/>
                <a:ea typeface="Times New Roman" panose="02020603050405020304" pitchFamily="18" charset="0"/>
              </a:rPr>
              <a:t>2. Compliance and Governance: Implementing AI-driven compliance and governance solutions on Azure can help organizations ensure regulatory compliance, streamline audit processes, and enforce security policies effectively. AI can assist in automating compliance assessments, identifying compliance gaps, and providing actionable insights for risk management. </a:t>
            </a:r>
            <a:endParaRPr lang="en-IN" sz="1800" b="1" dirty="0">
              <a:effectLst/>
              <a:latin typeface="Times New Roman" panose="02020603050405020304" pitchFamily="18" charset="0"/>
              <a:ea typeface="Times New Roman" panose="02020603050405020304" pitchFamily="18" charset="0"/>
            </a:endParaRPr>
          </a:p>
          <a:p>
            <a:pPr algn="just"/>
            <a:r>
              <a:rPr lang="en-US" sz="1800" b="0" dirty="0">
                <a:effectLst/>
                <a:latin typeface="Times New Roman" panose="02020603050405020304" pitchFamily="18" charset="0"/>
                <a:ea typeface="Times New Roman" panose="02020603050405020304" pitchFamily="18" charset="0"/>
              </a:rPr>
              <a:t>3. Data Privacy and Protection: Utilizing Azure's secure infrastructure and AI services for data privacy and protection can enable organizations to safeguard sensitive data, detect unauthorized access or usage, and ensure compliance with data protection regulations such as GDPR. AI-driven encryption, anonymization, and access control mechanisms can enhance data privacy and minimize the risk of data breaches. </a:t>
            </a:r>
            <a:endParaRPr lang="en-IN" sz="1800" b="1" dirty="0">
              <a:effectLst/>
              <a:latin typeface="Times New Roman" panose="02020603050405020304" pitchFamily="18" charset="0"/>
              <a:ea typeface="Times New Roman" panose="02020603050405020304" pitchFamily="18" charset="0"/>
            </a:endParaRPr>
          </a:p>
          <a:p>
            <a:pPr algn="just"/>
            <a:r>
              <a:rPr lang="en-US" sz="1800" b="0" dirty="0">
                <a:effectLst/>
                <a:latin typeface="Times New Roman" panose="02020603050405020304" pitchFamily="18" charset="0"/>
                <a:ea typeface="Times New Roman" panose="02020603050405020304" pitchFamily="18" charset="0"/>
              </a:rPr>
              <a:t>4. Predictive Maintenance: Deploying AI-powered predictive maintenance solutions on Azure infrastructure can help organizations optimize asset performance, reduce downtime, and extend equipment lifespan. By analyzing telemetry data from IoT devices, AI algorithms can predict equipment failures proactively, schedule maintenance activities efficiently, and optimize resource allocation.</a:t>
            </a:r>
            <a:endParaRPr lang="en-IN" sz="1800" b="1" dirty="0">
              <a:effectLst/>
              <a:latin typeface="Times New Roman" panose="02020603050405020304" pitchFamily="18" charset="0"/>
              <a:ea typeface="Times New Roman" panose="02020603050405020304" pitchFamily="18" charset="0"/>
            </a:endParaRPr>
          </a:p>
          <a:p>
            <a:pPr algn="just"/>
            <a:r>
              <a:rPr lang="en-US" sz="1800" b="0" dirty="0">
                <a:effectLst/>
                <a:latin typeface="Times New Roman" panose="02020603050405020304" pitchFamily="18" charset="0"/>
                <a:ea typeface="Times New Roman" panose="02020603050405020304" pitchFamily="18" charset="0"/>
              </a:rPr>
              <a:t>5. Customer Experience Enhancement: Leveraging AI services on Azure, such as natural language processing (NLP) and computer vision, can enhance customer experiences across various touchpoints. AI-driven chatbots and virtual assistants can provide personalized assistance, answer customer inquiries, and facilitate self-service interactions, while computer vision technologies can enable visual search, product recommendation, and augmented reality experiences.</a:t>
            </a: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1068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4E78-05B4-4A8D-2CD4-A02702C8BE06}"/>
              </a:ext>
            </a:extLst>
          </p:cNvPr>
          <p:cNvSpPr>
            <a:spLocks noGrp="1"/>
          </p:cNvSpPr>
          <p:nvPr>
            <p:ph type="title"/>
          </p:nvPr>
        </p:nvSpPr>
        <p:spPr>
          <a:xfrm>
            <a:off x="195943" y="365125"/>
            <a:ext cx="11157857" cy="892175"/>
          </a:xfrm>
        </p:spPr>
        <p:txBody>
          <a:bodyPr/>
          <a:lstStyle/>
          <a:p>
            <a:r>
              <a:rPr lang="en-IN" dirty="0">
                <a:latin typeface="Times New Roman" panose="02020603050405020304" pitchFamily="18" charset="0"/>
                <a:cs typeface="Times New Roman" panose="02020603050405020304" pitchFamily="18" charset="0"/>
              </a:rPr>
              <a:t>SCREENSHOTS</a:t>
            </a:r>
          </a:p>
        </p:txBody>
      </p:sp>
      <p:pic>
        <p:nvPicPr>
          <p:cNvPr id="6" name="Picture 5">
            <a:extLst>
              <a:ext uri="{FF2B5EF4-FFF2-40B4-BE49-F238E27FC236}">
                <a16:creationId xmlns:a16="http://schemas.microsoft.com/office/drawing/2014/main" id="{53B42D61-1859-4EB3-9034-21E6DE8F495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43" y="1518676"/>
            <a:ext cx="5631116" cy="3533775"/>
          </a:xfrm>
          <a:prstGeom prst="rect">
            <a:avLst/>
          </a:prstGeom>
          <a:noFill/>
          <a:ln>
            <a:noFill/>
          </a:ln>
        </p:spPr>
      </p:pic>
      <p:pic>
        <p:nvPicPr>
          <p:cNvPr id="7" name="Picture 6">
            <a:extLst>
              <a:ext uri="{FF2B5EF4-FFF2-40B4-BE49-F238E27FC236}">
                <a16:creationId xmlns:a16="http://schemas.microsoft.com/office/drawing/2014/main" id="{442CF37E-B415-4E2A-89EB-9543C5461A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9597" y="1518676"/>
            <a:ext cx="5966460" cy="3533775"/>
          </a:xfrm>
          <a:prstGeom prst="rect">
            <a:avLst/>
          </a:prstGeom>
          <a:noFill/>
          <a:ln>
            <a:noFill/>
          </a:ln>
        </p:spPr>
      </p:pic>
    </p:spTree>
    <p:extLst>
      <p:ext uri="{BB962C8B-B14F-4D97-AF65-F5344CB8AC3E}">
        <p14:creationId xmlns:p14="http://schemas.microsoft.com/office/powerpoint/2010/main" val="3507385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1913</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Major project  “AzureChat Bookscape </vt:lpstr>
      <vt:lpstr>ABSTRACT</vt:lpstr>
      <vt:lpstr>OBJECTIVE</vt:lpstr>
      <vt:lpstr>SYSTEM MODEL</vt:lpstr>
      <vt:lpstr>BLOCK DIAGRAM</vt:lpstr>
      <vt:lpstr>IMPLEMENTATION AND TESTING</vt:lpstr>
      <vt:lpstr>Limitataions</vt:lpstr>
      <vt:lpstr>Future Scope</vt:lpstr>
      <vt:lpstr>SCREENSHOTS</vt:lpstr>
      <vt:lpstr>SCREENSHOT</vt:lpstr>
      <vt:lpstr>PowerPoint Presentation</vt:lpstr>
      <vt:lpstr>PowerPoint Presentation</vt:lpstr>
      <vt:lpstr>PowerPoint Presentation</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 1 “Android New Mobile App </dc:title>
  <dc:creator>Vishwajeet Singh</dc:creator>
  <cp:lastModifiedBy>Vishwajeet Singh</cp:lastModifiedBy>
  <cp:revision>10</cp:revision>
  <dcterms:created xsi:type="dcterms:W3CDTF">2023-04-30T13:59:07Z</dcterms:created>
  <dcterms:modified xsi:type="dcterms:W3CDTF">2024-05-17T05:08:40Z</dcterms:modified>
</cp:coreProperties>
</file>